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4" r:id="rId7"/>
    <p:sldId id="320" r:id="rId8"/>
    <p:sldId id="322" r:id="rId9"/>
    <p:sldId id="323" r:id="rId10"/>
    <p:sldId id="324" r:id="rId11"/>
    <p:sldId id="325" r:id="rId12"/>
    <p:sldId id="326" r:id="rId13"/>
    <p:sldId id="327" r:id="rId14"/>
    <p:sldId id="328" r:id="rId15"/>
    <p:sldId id="330" r:id="rId16"/>
    <p:sldId id="331" r:id="rId17"/>
    <p:sldId id="332" r:id="rId18"/>
    <p:sldId id="333" r:id="rId19"/>
    <p:sldId id="334" r:id="rId20"/>
    <p:sldId id="335" r:id="rId21"/>
    <p:sldId id="336" r:id="rId22"/>
    <p:sldId id="319" r:id="rId23"/>
  </p:sldIdLst>
  <p:sldSz cx="12192000" cy="6858000"/>
  <p:notesSz cx="6858000" cy="9144000"/>
  <p:embeddedFontLst>
    <p:embeddedFont>
      <p:font typeface="Roboto" charset="0"/>
      <p:regular r:id="rId25"/>
      <p:bold r:id="rId26"/>
      <p:italic r:id="rId27"/>
      <p:boldItalic r:id="rId28"/>
    </p:embeddedFont>
    <p:embeddedFont>
      <p:font typeface="Calibri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24" autoAdjust="0"/>
  </p:normalViewPr>
  <p:slideViewPr>
    <p:cSldViewPr>
      <p:cViewPr varScale="1">
        <p:scale>
          <a:sx n="69" d="100"/>
          <a:sy n="69" d="100"/>
        </p:scale>
        <p:origin x="-756" y="-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1</a:t>
            </a:fld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2</a:t>
            </a:fld>
            <a:endParaRPr sz="14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4" name="Google Shape;1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22</a:t>
            </a:fld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1" name="Google Shape;741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42" name="Google Shape;742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2. В PostgreSQL настройки по умолчанию такие, чтобы СУБД мог работать на любом ведре и это никуда не годится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3. У нас больше 50 серверов, поэтому ручное управление никуда не годится </a:t>
            </a:r>
            <a:endParaRPr/>
          </a:p>
        </p:txBody>
      </p:sp>
      <p:sp>
        <p:nvSpPr>
          <p:cNvPr id="200" name="Google Shape;200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152400" y="15240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Таблица «Категории»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360" y="1412776"/>
            <a:ext cx="11017224" cy="4762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Таблица «Пользователи»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1344" y="1340768"/>
            <a:ext cx="9793088" cy="5044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Таблица «Детали пользователя»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7368" y="1484784"/>
            <a:ext cx="11356646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Таблица «Поставщики»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9375" y="1484784"/>
            <a:ext cx="10862921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Таблица «Реклама»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9376" y="1628800"/>
            <a:ext cx="11078902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Таблица «Уроки»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3352" y="1484784"/>
            <a:ext cx="10921213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Таблица «Детали урока»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1384" y="1628799"/>
            <a:ext cx="9865096" cy="4268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Таблица «История цен»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360" y="1484784"/>
            <a:ext cx="11161240" cy="4252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Таблица «Детали рекламы»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7367" y="1556792"/>
            <a:ext cx="11155239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Таблица 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«Тест к уроку»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7367" y="1412776"/>
            <a:ext cx="10725531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Таблица 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«Ответы на вопросы»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360" y="1556792"/>
            <a:ext cx="10664170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Таблица 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«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Детали теста к уроку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»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9376" y="1628800"/>
            <a:ext cx="10601514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84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84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84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8" name="Google Shape;748;p84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онлайн-школа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кондитерского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искусства</a:t>
            </a:r>
            <a:endParaRPr sz="36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>
            <a:spLocks noGrp="1"/>
          </p:cNvSpPr>
          <p:nvPr>
            <p:ph type="pic" idx="2"/>
          </p:nvPr>
        </p:nvSpPr>
        <p:spPr>
          <a:xfrm>
            <a:off x="3892099" y="5685449"/>
            <a:ext cx="888600" cy="808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03"/>
              </a:spcBef>
              <a:spcAft>
                <a:spcPts val="0"/>
              </a:spcAft>
              <a:buNone/>
            </a:pPr>
            <a:r>
              <a:rPr lang="en-US"/>
              <a:t>.</a:t>
            </a:r>
            <a:endParaRPr/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3"/>
          </p:nvPr>
        </p:nvSpPr>
        <p:spPr>
          <a:xfrm>
            <a:off x="5501532" y="506723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Липатова Ольга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4"/>
          </p:nvPr>
        </p:nvSpPr>
        <p:spPr>
          <a:xfrm>
            <a:off x="5635907" y="5590113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 err="1" smtClean="0">
                <a:latin typeface="Roboto"/>
                <a:ea typeface="Roboto"/>
                <a:cs typeface="Roboto"/>
                <a:sym typeface="Roboto"/>
              </a:rPr>
              <a:t>Должность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главный инженер ЦК Интеграционных решений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3"/>
          <p:cNvSpPr txBox="1">
            <a:spLocks noGrp="1"/>
          </p:cNvSpPr>
          <p:nvPr>
            <p:ph type="body" idx="5"/>
          </p:nvPr>
        </p:nvSpPr>
        <p:spPr>
          <a:xfrm>
            <a:off x="5635907" y="6012671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 err="1" smtClean="0">
                <a:latin typeface="Roboto"/>
                <a:ea typeface="Roboto"/>
                <a:cs typeface="Roboto"/>
                <a:sym typeface="Roboto"/>
              </a:rPr>
              <a:t>Компания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: ООО «</a:t>
            </a:r>
            <a:r>
              <a:rPr lang="ru-RU" dirty="0" err="1" smtClean="0">
                <a:latin typeface="Roboto"/>
                <a:ea typeface="Roboto"/>
                <a:cs typeface="Roboto"/>
                <a:sym typeface="Roboto"/>
              </a:rPr>
              <a:t>РСХБ-Интех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»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Введение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 flipH="1">
            <a:off x="541775" y="1634700"/>
            <a:ext cx="10618500" cy="42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75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Целью</a:t>
            </a:r>
            <a:r>
              <a:rPr lang="en-US" sz="1575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75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данного</a:t>
            </a:r>
            <a:r>
              <a:rPr lang="en-US" sz="1575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75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r>
              <a:rPr lang="en-US" sz="1575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75" b="1" dirty="0" err="1" smtClean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является</a:t>
            </a:r>
            <a:r>
              <a:rPr lang="ru-RU" sz="1575" b="1" dirty="0" smtClean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построение схемы базы данных </a:t>
            </a:r>
            <a:r>
              <a:rPr lang="ru-RU" sz="1575" b="1" dirty="0" err="1" smtClean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онлайн-школы</a:t>
            </a:r>
            <a:r>
              <a:rPr lang="ru-RU" sz="1575" b="1" dirty="0" smtClean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кондитерского искусства и ее реализация в </a:t>
            </a:r>
            <a:r>
              <a:rPr lang="en-US" sz="1575" b="1" dirty="0" err="1" smtClean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PostgreSQL</a:t>
            </a:r>
            <a:endParaRPr sz="3375" b="1" dirty="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" y="-2840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i="0" u="none" strike="noStrike" cap="none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Задачи</a:t>
            </a:r>
            <a:r>
              <a:rPr lang="en-US" sz="4500" b="1" i="0" u="none" strike="noStrike" cap="none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25"/>
          <p:cNvSpPr/>
          <p:nvPr/>
        </p:nvSpPr>
        <p:spPr>
          <a:xfrm>
            <a:off x="1127448" y="1472725"/>
            <a:ext cx="7931664" cy="708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25"/>
          <p:cNvSpPr txBox="1"/>
          <p:nvPr/>
        </p:nvSpPr>
        <p:spPr>
          <a:xfrm>
            <a:off x="1302898" y="1571575"/>
            <a:ext cx="4737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6" name="Google Shape;206;p25"/>
          <p:cNvSpPr/>
          <p:nvPr/>
        </p:nvSpPr>
        <p:spPr>
          <a:xfrm>
            <a:off x="2000546" y="1604875"/>
            <a:ext cx="6903765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3F3F3F"/>
                </a:solidFill>
                <a:latin typeface="Roboto" charset="0"/>
                <a:ea typeface="Roboto" charset="0"/>
                <a:cs typeface="Avenir"/>
                <a:sym typeface="Avenir"/>
              </a:rPr>
              <a:t>Закрепление</a:t>
            </a:r>
            <a:r>
              <a:rPr lang="en-US" sz="1500" dirty="0">
                <a:solidFill>
                  <a:srgbClr val="3F3F3F"/>
                </a:solidFill>
                <a:latin typeface="Roboto" charset="0"/>
                <a:ea typeface="Roboto" charset="0"/>
                <a:cs typeface="Avenir"/>
                <a:sym typeface="Avenir"/>
              </a:rPr>
              <a:t> </a:t>
            </a:r>
            <a:r>
              <a:rPr lang="en-US" sz="1500" dirty="0" err="1">
                <a:solidFill>
                  <a:srgbClr val="3F3F3F"/>
                </a:solidFill>
                <a:latin typeface="Roboto" charset="0"/>
                <a:ea typeface="Roboto" charset="0"/>
                <a:cs typeface="Avenir"/>
                <a:sym typeface="Avenir"/>
              </a:rPr>
              <a:t>основных</a:t>
            </a:r>
            <a:r>
              <a:rPr lang="en-US" sz="1500" dirty="0">
                <a:solidFill>
                  <a:srgbClr val="3F3F3F"/>
                </a:solidFill>
                <a:latin typeface="Roboto" charset="0"/>
                <a:ea typeface="Roboto" charset="0"/>
                <a:cs typeface="Avenir"/>
                <a:sym typeface="Avenir"/>
              </a:rPr>
              <a:t> </a:t>
            </a:r>
            <a:r>
              <a:rPr lang="en-US" sz="1500" dirty="0" err="1" smtClean="0">
                <a:solidFill>
                  <a:srgbClr val="3F3F3F"/>
                </a:solidFill>
                <a:latin typeface="Roboto" charset="0"/>
                <a:ea typeface="Roboto" charset="0"/>
                <a:cs typeface="Avenir"/>
                <a:sym typeface="Avenir"/>
              </a:rPr>
              <a:t>навыков</a:t>
            </a:r>
            <a:r>
              <a:rPr lang="ru-RU" sz="1500" dirty="0" smtClean="0">
                <a:solidFill>
                  <a:srgbClr val="3F3F3F"/>
                </a:solidFill>
                <a:latin typeface="Roboto" charset="0"/>
                <a:ea typeface="Roboto" charset="0"/>
                <a:cs typeface="Avenir"/>
                <a:sym typeface="Avenir"/>
              </a:rPr>
              <a:t>, </a:t>
            </a:r>
            <a:r>
              <a:rPr lang="en-US" sz="1500" dirty="0" err="1" smtClean="0">
                <a:solidFill>
                  <a:srgbClr val="3F3F3F"/>
                </a:solidFill>
                <a:latin typeface="Roboto" charset="0"/>
                <a:ea typeface="Roboto" charset="0"/>
                <a:cs typeface="Avenir"/>
                <a:sym typeface="Avenir"/>
              </a:rPr>
              <a:t>полученных</a:t>
            </a:r>
            <a:r>
              <a:rPr lang="en-US" sz="1500" dirty="0" smtClean="0">
                <a:solidFill>
                  <a:srgbClr val="3F3F3F"/>
                </a:solidFill>
                <a:latin typeface="Roboto" charset="0"/>
                <a:ea typeface="Roboto" charset="0"/>
                <a:cs typeface="Avenir"/>
                <a:sym typeface="Avenir"/>
              </a:rPr>
              <a:t> </a:t>
            </a:r>
            <a:r>
              <a:rPr lang="en-US" sz="1500" dirty="0" err="1">
                <a:solidFill>
                  <a:srgbClr val="3F3F3F"/>
                </a:solidFill>
                <a:latin typeface="Roboto" charset="0"/>
                <a:ea typeface="Roboto" charset="0"/>
                <a:cs typeface="Avenir"/>
                <a:sym typeface="Avenir"/>
              </a:rPr>
              <a:t>на</a:t>
            </a:r>
            <a:r>
              <a:rPr lang="en-US" sz="1500" dirty="0">
                <a:solidFill>
                  <a:srgbClr val="3F3F3F"/>
                </a:solidFill>
                <a:latin typeface="Roboto" charset="0"/>
                <a:ea typeface="Roboto" charset="0"/>
                <a:cs typeface="Avenir"/>
                <a:sym typeface="Avenir"/>
              </a:rPr>
              <a:t> </a:t>
            </a:r>
            <a:r>
              <a:rPr lang="en-US" sz="1500" dirty="0" err="1" smtClean="0">
                <a:solidFill>
                  <a:srgbClr val="3F3F3F"/>
                </a:solidFill>
                <a:latin typeface="Roboto" charset="0"/>
                <a:ea typeface="Roboto" charset="0"/>
                <a:cs typeface="Avenir"/>
                <a:sym typeface="Avenir"/>
              </a:rPr>
              <a:t>курсе</a:t>
            </a:r>
            <a:r>
              <a:rPr lang="ru-RU" sz="1500" dirty="0" smtClean="0">
                <a:solidFill>
                  <a:srgbClr val="3F3F3F"/>
                </a:solidFill>
                <a:latin typeface="Roboto" charset="0"/>
                <a:ea typeface="Roboto" charset="0"/>
                <a:cs typeface="Avenir"/>
                <a:sym typeface="Avenir"/>
              </a:rPr>
              <a:t> «Базы данных»</a:t>
            </a:r>
            <a:r>
              <a:rPr lang="en-US" sz="1500" dirty="0" smtClean="0">
                <a:solidFill>
                  <a:srgbClr val="3F3F3F"/>
                </a:solidFill>
                <a:latin typeface="Roboto" charset="0"/>
                <a:ea typeface="Roboto" charset="0"/>
                <a:cs typeface="Avenir"/>
                <a:sym typeface="Avenir"/>
              </a:rPr>
              <a:t> </a:t>
            </a:r>
            <a:endParaRPr sz="1500" b="0" i="0" u="none" strike="noStrike" cap="none" dirty="0">
              <a:solidFill>
                <a:srgbClr val="3F3F3F"/>
              </a:solidFill>
              <a:latin typeface="Roboto" charset="0"/>
              <a:ea typeface="Roboto" charset="0"/>
              <a:cs typeface="Avenir"/>
              <a:sym typeface="Avenir"/>
            </a:endParaRPr>
          </a:p>
        </p:txBody>
      </p:sp>
      <p:sp>
        <p:nvSpPr>
          <p:cNvPr id="207" name="Google Shape;207;p25"/>
          <p:cNvSpPr/>
          <p:nvPr/>
        </p:nvSpPr>
        <p:spPr>
          <a:xfrm>
            <a:off x="1127448" y="2259675"/>
            <a:ext cx="7931664" cy="708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3F3F3F"/>
              </a:solidFill>
              <a:latin typeface="Roboto" charset="0"/>
              <a:ea typeface="Roboto" charset="0"/>
              <a:cs typeface="Roboto"/>
              <a:sym typeface="Roboto"/>
            </a:endParaRPr>
          </a:p>
        </p:txBody>
      </p:sp>
      <p:sp>
        <p:nvSpPr>
          <p:cNvPr id="208" name="Google Shape;208;p25"/>
          <p:cNvSpPr txBox="1"/>
          <p:nvPr/>
        </p:nvSpPr>
        <p:spPr>
          <a:xfrm>
            <a:off x="1302898" y="2409975"/>
            <a:ext cx="5244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9" name="Google Shape;209;p25"/>
          <p:cNvSpPr/>
          <p:nvPr/>
        </p:nvSpPr>
        <p:spPr>
          <a:xfrm>
            <a:off x="1956322" y="2306475"/>
            <a:ext cx="65271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3F3F3F"/>
                </a:solidFill>
                <a:latin typeface="Roboto" charset="0"/>
                <a:ea typeface="Roboto" charset="0"/>
                <a:cs typeface="Avenir"/>
                <a:sym typeface="Avenir"/>
              </a:rPr>
              <a:t>Создание</a:t>
            </a:r>
            <a:r>
              <a:rPr lang="en-US" sz="1500" dirty="0">
                <a:solidFill>
                  <a:srgbClr val="3F3F3F"/>
                </a:solidFill>
                <a:latin typeface="Roboto" charset="0"/>
                <a:ea typeface="Roboto" charset="0"/>
                <a:cs typeface="Avenir"/>
                <a:sym typeface="Avenir"/>
              </a:rPr>
              <a:t> </a:t>
            </a:r>
            <a:r>
              <a:rPr lang="ru-RU" sz="1500" dirty="0" smtClean="0">
                <a:solidFill>
                  <a:srgbClr val="3F3F3F"/>
                </a:solidFill>
                <a:latin typeface="Roboto" charset="0"/>
                <a:ea typeface="Roboto" charset="0"/>
                <a:cs typeface="Avenir"/>
                <a:sym typeface="Avenir"/>
              </a:rPr>
              <a:t>схемы базы данных</a:t>
            </a:r>
            <a:endParaRPr sz="1500" b="0" i="0" u="none" strike="noStrike" cap="none" dirty="0">
              <a:solidFill>
                <a:srgbClr val="3F3F3F"/>
              </a:solidFill>
              <a:latin typeface="Roboto" charset="0"/>
              <a:ea typeface="Roboto" charset="0"/>
              <a:cs typeface="Avenir"/>
              <a:sym typeface="Avenir"/>
            </a:endParaRPr>
          </a:p>
        </p:txBody>
      </p:sp>
      <p:sp>
        <p:nvSpPr>
          <p:cNvPr id="210" name="Google Shape;210;p25"/>
          <p:cNvSpPr/>
          <p:nvPr/>
        </p:nvSpPr>
        <p:spPr>
          <a:xfrm>
            <a:off x="1127448" y="3046600"/>
            <a:ext cx="7931664" cy="708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25"/>
          <p:cNvSpPr/>
          <p:nvPr/>
        </p:nvSpPr>
        <p:spPr>
          <a:xfrm>
            <a:off x="2000547" y="3131325"/>
            <a:ext cx="64386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500" dirty="0" smtClean="0">
                <a:solidFill>
                  <a:srgbClr val="3F3F3F"/>
                </a:solidFill>
                <a:latin typeface="Roboto" charset="0"/>
                <a:ea typeface="Roboto" charset="0"/>
                <a:cs typeface="Avenir"/>
                <a:sym typeface="Avenir"/>
              </a:rPr>
              <a:t>Р</a:t>
            </a:r>
            <a:r>
              <a:rPr lang="ru-RU" sz="1500" dirty="0" err="1" smtClean="0">
                <a:solidFill>
                  <a:srgbClr val="3F3F3F"/>
                </a:solidFill>
                <a:latin typeface="Roboto" charset="0"/>
                <a:ea typeface="Roboto" charset="0"/>
                <a:cs typeface="Avenir"/>
                <a:sym typeface="Avenir"/>
              </a:rPr>
              <a:t>еализация</a:t>
            </a:r>
            <a:r>
              <a:rPr lang="ru-RU" sz="1500" dirty="0" smtClean="0">
                <a:solidFill>
                  <a:srgbClr val="3F3F3F"/>
                </a:solidFill>
                <a:latin typeface="Roboto" charset="0"/>
                <a:ea typeface="Roboto" charset="0"/>
                <a:cs typeface="Avenir"/>
                <a:sym typeface="Avenir"/>
              </a:rPr>
              <a:t> базы данных в </a:t>
            </a:r>
            <a:r>
              <a:rPr lang="en-US" sz="1500" dirty="0" err="1" smtClean="0">
                <a:solidFill>
                  <a:srgbClr val="3F3F3F"/>
                </a:solidFill>
                <a:latin typeface="Roboto" charset="0"/>
                <a:ea typeface="Roboto" charset="0"/>
                <a:cs typeface="Avenir"/>
                <a:sym typeface="Avenir"/>
              </a:rPr>
              <a:t>PostgreSQL</a:t>
            </a:r>
            <a:endParaRPr sz="1500" b="0" i="0" u="none" strike="noStrike" cap="none" dirty="0">
              <a:solidFill>
                <a:srgbClr val="3F3F3F"/>
              </a:solidFill>
              <a:latin typeface="Roboto" charset="0"/>
              <a:ea typeface="Roboto" charset="0"/>
              <a:cs typeface="Avenir"/>
              <a:sym typeface="Avenir"/>
            </a:endParaRPr>
          </a:p>
        </p:txBody>
      </p:sp>
      <p:sp>
        <p:nvSpPr>
          <p:cNvPr id="212" name="Google Shape;212;p25"/>
          <p:cNvSpPr txBox="1"/>
          <p:nvPr/>
        </p:nvSpPr>
        <p:spPr>
          <a:xfrm>
            <a:off x="1302898" y="3355000"/>
            <a:ext cx="325500" cy="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Начало работы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7367" y="1484783"/>
            <a:ext cx="5899887" cy="2088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 базы данных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68696" y="0"/>
            <a:ext cx="12360696" cy="688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Таблица «Роли»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1344" y="1340768"/>
            <a:ext cx="11387298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Таблица «Способы напоминания»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3352" y="1412776"/>
            <a:ext cx="10869454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192</Words>
  <Application>Microsoft Office PowerPoint</Application>
  <PresentationFormat>Произвольный</PresentationFormat>
  <Paragraphs>43</Paragraphs>
  <Slides>22</Slides>
  <Notes>22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9" baseType="lpstr">
      <vt:lpstr>Arial</vt:lpstr>
      <vt:lpstr>Roboto</vt:lpstr>
      <vt:lpstr>Calibri</vt:lpstr>
      <vt:lpstr>Times New Roman</vt:lpstr>
      <vt:lpstr>Avenir</vt:lpstr>
      <vt:lpstr>Noto Sans Symbols</vt:lpstr>
      <vt:lpstr>Специальное оформление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KL</dc:creator>
  <cp:lastModifiedBy>KL</cp:lastModifiedBy>
  <cp:revision>21</cp:revision>
  <dcterms:modified xsi:type="dcterms:W3CDTF">2023-08-22T12:12:33Z</dcterms:modified>
</cp:coreProperties>
</file>